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embeddedFontLst>
    <p:embeddedFont>
      <p:font typeface="MiSans" charset="-122" pitchFamily="34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26" Type="http://schemas.openxmlformats.org/officeDocument/2006/relationships/font" Target="fonts/font1.fntdata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15-image-1.jpeg>
</file>

<file path=ppt/media/Slide-16-image-1.jpeg>
</file>

<file path=ppt/media/Slide-17-image-1.jpeg>
</file>

<file path=ppt/media/Slide-18-image-1.jpeg>
</file>

<file path=ppt/media/Slide-19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media/image-1-2.png>
</file>

<file path=ppt/media/image-1-3.png>
</file>

<file path=ppt/media/image-10-2.png>
</file>

<file path=ppt/media/image-10-3.png>
</file>

<file path=ppt/media/image-11-2.png>
</file>

<file path=ppt/media/image-11-5.png>
</file>

<file path=ppt/media/image-13-2.png>
</file>

<file path=ppt/media/image-14-2.png>
</file>

<file path=ppt/media/image-14-3.png>
</file>

<file path=ppt/media/image-16-2.png>
</file>

<file path=ppt/media/image-16-3.png>
</file>

<file path=ppt/media/image-17-2.png>
</file>

<file path=ppt/media/image-17-3.png>
</file>

<file path=ppt/media/image-19-2.png>
</file>

<file path=ppt/media/image-2-2.png>
</file>

<file path=ppt/media/image-4-2.png>
</file>

<file path=ppt/media/image-5-2.png>
</file>

<file path=ppt/media/image-5-3.png>
</file>

<file path=ppt/media/image-5-4.png>
</file>

<file path=ppt/media/image-5-5.png>
</file>

<file path=ppt/media/image-8-2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2.png"/><Relationship Id="rId5" Type="http://schemas.openxmlformats.org/officeDocument/2006/relationships/image" Target="../media/image-10-3.png"/><Relationship Id="rId6" Type="http://schemas.openxmlformats.org/officeDocument/2006/relationships/image" Target="../media/image-10-2.png"/><Relationship Id="rId7" Type="http://schemas.openxmlformats.org/officeDocument/2006/relationships/image" Target="../media/image-10-3.png"/><Relationship Id="rId8" Type="http://schemas.openxmlformats.org/officeDocument/2006/relationships/image" Target="../media/image-10-2.png"/><Relationship Id="rId9" Type="http://schemas.openxmlformats.org/officeDocument/2006/relationships/image" Target="../media/image-10-3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image" Target="../media/image-11-2.png"/><Relationship Id="rId3" Type="http://schemas.openxmlformats.org/officeDocument/2006/relationships/image" Target="../media/image-11-2.png"/><Relationship Id="rId4" Type="http://schemas.openxmlformats.org/officeDocument/2006/relationships/image" Target="../media/image-11-2.png"/><Relationship Id="rId5" Type="http://schemas.openxmlformats.org/officeDocument/2006/relationships/image" Target="../media/image-11-5.png"/><Relationship Id="rId6" Type="http://schemas.openxmlformats.org/officeDocument/2006/relationships/image" Target="../media/image-1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jpe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4" Type="http://schemas.openxmlformats.org/officeDocument/2006/relationships/image" Target="../media/image-16-2.png"/><Relationship Id="rId5" Type="http://schemas.openxmlformats.org/officeDocument/2006/relationships/image" Target="../media/image-16-2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jpeg"/><Relationship Id="rId2" Type="http://schemas.openxmlformats.org/officeDocument/2006/relationships/image" Target="../media/image-17-2.png"/><Relationship Id="rId3" Type="http://schemas.openxmlformats.org/officeDocument/2006/relationships/image" Target="../media/image-17-3.png"/><Relationship Id="rId4" Type="http://schemas.openxmlformats.org/officeDocument/2006/relationships/image" Target="../media/image-17-3.png"/><Relationship Id="rId5" Type="http://schemas.openxmlformats.org/officeDocument/2006/relationships/image" Target="../media/image-17-3.png"/><Relationship Id="rId6" Type="http://schemas.openxmlformats.org/officeDocument/2006/relationships/image" Target="../media/image-17-3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jpeg"/><Relationship Id="rId2" Type="http://schemas.openxmlformats.org/officeDocument/2006/relationships/image" Target="../media/image-1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image" Target="../media/image-9-2.png"/><Relationship Id="rId3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51:23-d2ta92tnfo2stf9djf3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4464685"/>
            <a:ext cx="4602480" cy="55499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6:51:23-d2ta92tnfo2stf9djf2g.png">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 rot="16200000">
            <a:off x="1080135" y="44450"/>
            <a:ext cx="262890" cy="117030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200150" y="1859915"/>
            <a:ext cx="7924800" cy="20212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64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Office 365核心应用与高效技巧指南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1088750" y="497650"/>
            <a:ext cx="2880000" cy="504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088750" y="497650"/>
            <a:ext cx="2880000" cy="50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汇报日期：2025/01/07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1088750" y="4515295"/>
            <a:ext cx="2880000" cy="504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1088750" y="4515295"/>
            <a:ext cx="2880000" cy="50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汇报人：赖慧盈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62230" y="4094480"/>
            <a:ext cx="12422505" cy="191770"/>
          </a:xfrm>
          <a:prstGeom prst="rect">
            <a:avLst/>
          </a:prstGeom>
          <a:solidFill>
            <a:srgbClr val="5B78BC">
              <a:alpha val="20000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1796415" y="3913505"/>
            <a:ext cx="2770505" cy="609600"/>
          </a:xfrm>
          <a:prstGeom prst="line">
            <a:avLst/>
          </a:prstGeom>
          <a:noFill/>
          <a:ln w="38100">
            <a:gradFill rotWithShape="1" flip="none">
              <a:gsLst>
                <a:gs pos="0">
                  <a:srgbClr val="00B0F0"/>
                </a:gs>
                <a:gs pos="49000">
                  <a:srgbClr val="4B8BF7"/>
                </a:gs>
                <a:gs pos="100000">
                  <a:srgbClr val="00B0F0"/>
                </a:gs>
              </a:gsLst>
              <a:path path="circle">
                <a:fillToRect t="50000" r="50000" b="50000" l="50000"/>
              </a:path>
            </a:gradFill>
            <a:prstDash val="sysDot"/>
            <a:headEnd type="none"/>
            <a:tailEnd type="none"/>
          </a:ln>
        </p:spPr>
      </p:sp>
      <p:sp>
        <p:nvSpPr>
          <p:cNvPr id="4" name="Shape 2"/>
          <p:cNvSpPr/>
          <p:nvPr/>
        </p:nvSpPr>
        <p:spPr>
          <a:xfrm flipV="1">
            <a:off x="5033645" y="3912870"/>
            <a:ext cx="1826895" cy="610235"/>
          </a:xfrm>
          <a:prstGeom prst="line">
            <a:avLst/>
          </a:prstGeom>
          <a:noFill/>
          <a:ln w="38100">
            <a:gradFill rotWithShape="1" flip="none">
              <a:gsLst>
                <a:gs pos="0">
                  <a:srgbClr val="00B0F0"/>
                </a:gs>
                <a:gs pos="49000">
                  <a:srgbClr val="4B8BF7"/>
                </a:gs>
                <a:gs pos="100000">
                  <a:srgbClr val="00B0F0"/>
                </a:gs>
              </a:gsLst>
              <a:path path="circle">
                <a:fillToRect t="50000" r="50000" b="50000" l="50000"/>
              </a:path>
            </a:gradFill>
            <a:prstDash val="sysDot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>
            <a:off x="7326630" y="3912870"/>
            <a:ext cx="3623310" cy="418465"/>
          </a:xfrm>
          <a:prstGeom prst="line">
            <a:avLst/>
          </a:prstGeom>
          <a:noFill/>
          <a:ln w="38100">
            <a:gradFill rotWithShape="1" flip="none">
              <a:gsLst>
                <a:gs pos="0">
                  <a:srgbClr val="00B0F0"/>
                </a:gs>
                <a:gs pos="49000">
                  <a:srgbClr val="5B78BC"/>
                </a:gs>
                <a:gs pos="100000">
                  <a:srgbClr val="00B0F0"/>
                </a:gs>
              </a:gsLst>
              <a:path path="circle">
                <a:fillToRect t="50000" r="50000" b="50000" l="50000"/>
              </a:path>
            </a:gradFill>
            <a:prstDash val="sysDot"/>
            <a:headEnd type="none"/>
            <a:tailEnd type="none"/>
          </a:ln>
        </p:spPr>
      </p:sp>
      <p:pic>
        <p:nvPicPr>
          <p:cNvPr id="6" name="Image 0" descr="https://kimi-img.moonshot.cn/pub/slides/slides_tmpl/image/25-09-05-16:52:18-d2ta9glnfo2stf9djfh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470" y="3716020"/>
            <a:ext cx="425450" cy="846455"/>
          </a:xfrm>
          <a:prstGeom prst="rect">
            <a:avLst/>
          </a:prstGeom>
        </p:spPr>
      </p:pic>
      <p:pic>
        <p:nvPicPr>
          <p:cNvPr id="7" name="Image 1" descr="https://kimi-img.moonshot.cn/pub/slides/slides_tmpl/image/25-09-05-16:52:18-d2ta9glnfo2stf9djfh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325" y="3676650"/>
            <a:ext cx="466090" cy="473075"/>
          </a:xfrm>
          <a:prstGeom prst="rect">
            <a:avLst/>
          </a:prstGeom>
        </p:spPr>
      </p:pic>
      <p:pic>
        <p:nvPicPr>
          <p:cNvPr id="8" name="Image 2" descr="https://kimi-img.moonshot.cn/pub/slides/slides_tmpl/image/25-09-05-16:52:18-d2ta9glnfo2stf9djfh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095" y="4370705"/>
            <a:ext cx="425450" cy="846455"/>
          </a:xfrm>
          <a:prstGeom prst="rect">
            <a:avLst/>
          </a:prstGeom>
        </p:spPr>
      </p:pic>
      <p:pic>
        <p:nvPicPr>
          <p:cNvPr id="9" name="Image 3" descr="https://kimi-img.moonshot.cn/pub/slides/slides_tmpl/image/25-09-05-16:52:18-d2ta9glnfo2stf9djfh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2950" y="4331335"/>
            <a:ext cx="466090" cy="473075"/>
          </a:xfrm>
          <a:prstGeom prst="rect">
            <a:avLst/>
          </a:prstGeom>
        </p:spPr>
      </p:pic>
      <p:pic>
        <p:nvPicPr>
          <p:cNvPr id="10" name="Image 4" descr="https://kimi-img.moonshot.cn/pub/slides/slides_tmpl/image/25-09-05-16:52:18-d2ta9glnfo2stf9djfh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2770" y="3739515"/>
            <a:ext cx="425450" cy="846455"/>
          </a:xfrm>
          <a:prstGeom prst="rect">
            <a:avLst/>
          </a:prstGeom>
        </p:spPr>
      </p:pic>
      <p:pic>
        <p:nvPicPr>
          <p:cNvPr id="11" name="Image 5" descr="https://kimi-img.moonshot.cn/pub/slides/slides_tmpl/image/25-09-05-16:52:18-d2ta9glnfo2stf9djfh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5625" y="3700145"/>
            <a:ext cx="466090" cy="473075"/>
          </a:xfrm>
          <a:prstGeom prst="rect">
            <a:avLst/>
          </a:prstGeom>
        </p:spPr>
      </p:pic>
      <p:pic>
        <p:nvPicPr>
          <p:cNvPr id="12" name="Image 6" descr="https://kimi-img.moonshot.cn/pub/slides/slides_tmpl/image/25-09-05-16:52:18-d2ta9glnfo2stf9djfh0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67720" y="4189095"/>
            <a:ext cx="425450" cy="846455"/>
          </a:xfrm>
          <a:prstGeom prst="rect">
            <a:avLst/>
          </a:prstGeom>
        </p:spPr>
      </p:pic>
      <p:pic>
        <p:nvPicPr>
          <p:cNvPr id="13" name="Image 7" descr="https://kimi-img.moonshot.cn/pub/slides/slides_tmpl/image/25-09-05-16:52:18-d2ta9glnfo2stf9djfhg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950575" y="4149725"/>
            <a:ext cx="466090" cy="473075"/>
          </a:xfrm>
          <a:prstGeom prst="rect">
            <a:avLst/>
          </a:prstGeom>
        </p:spPr>
      </p:pic>
      <p:sp>
        <p:nvSpPr>
          <p:cNvPr id="14" name="Shape 4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5" name="Text 5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Outlook规则与日历协同</a:t>
            </a:r>
            <a:endParaRPr lang="en-US" sz="1600" dirty="0"/>
          </a:p>
        </p:txBody>
      </p:sp>
      <p:sp>
        <p:nvSpPr>
          <p:cNvPr id="16" name="Text 6"/>
          <p:cNvSpPr/>
          <p:nvPr/>
        </p:nvSpPr>
        <p:spPr>
          <a:xfrm>
            <a:off x="777875" y="1810385"/>
            <a:ext cx="5057140" cy="401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智能规则分拣</a:t>
            </a:r>
            <a:endParaRPr lang="en-US" sz="1600" dirty="0"/>
          </a:p>
        </p:txBody>
      </p:sp>
      <p:sp>
        <p:nvSpPr>
          <p:cNvPr id="17" name="Text 7"/>
          <p:cNvSpPr/>
          <p:nvPr/>
        </p:nvSpPr>
        <p:spPr>
          <a:xfrm>
            <a:off x="777875" y="2275840"/>
            <a:ext cx="5057140" cy="1364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创建“若主题含报价且来自客户，则标红并转存至‘报价’文件夹”规则，邮件到达即自动归类，减少人工筛选时间。</a:t>
            </a:r>
            <a:endParaRPr lang="en-US" sz="1600" dirty="0"/>
          </a:p>
        </p:txBody>
      </p:sp>
      <p:sp>
        <p:nvSpPr>
          <p:cNvPr id="18" name="Text 8"/>
          <p:cNvSpPr/>
          <p:nvPr/>
        </p:nvSpPr>
        <p:spPr>
          <a:xfrm>
            <a:off x="777875" y="4598035"/>
            <a:ext cx="5057140" cy="4622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重点收件箱</a:t>
            </a:r>
            <a:endParaRPr lang="en-US" sz="1600" dirty="0"/>
          </a:p>
        </p:txBody>
      </p:sp>
      <p:sp>
        <p:nvSpPr>
          <p:cNvPr id="19" name="Text 9"/>
          <p:cNvSpPr/>
          <p:nvPr/>
        </p:nvSpPr>
        <p:spPr>
          <a:xfrm>
            <a:off x="777875" y="5041265"/>
            <a:ext cx="5057140" cy="1364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开启重点收件箱，AI根据历史行为把高优先级邮件置顶，避免重要信息被群发邮件淹没，错过商机。</a:t>
            </a:r>
            <a:endParaRPr lang="en-US" sz="1600" dirty="0"/>
          </a:p>
        </p:txBody>
      </p:sp>
      <p:sp>
        <p:nvSpPr>
          <p:cNvPr id="20" name="Text 10"/>
          <p:cNvSpPr/>
          <p:nvPr/>
        </p:nvSpPr>
        <p:spPr>
          <a:xfrm>
            <a:off x="6499860" y="1810385"/>
            <a:ext cx="5058410" cy="436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共享日历视图</a:t>
            </a:r>
            <a:endParaRPr lang="en-US" sz="1600" dirty="0"/>
          </a:p>
        </p:txBody>
      </p:sp>
      <p:sp>
        <p:nvSpPr>
          <p:cNvPr id="21" name="Text 11"/>
          <p:cNvSpPr/>
          <p:nvPr/>
        </p:nvSpPr>
        <p:spPr>
          <a:xfrm>
            <a:off x="6499860" y="2252980"/>
            <a:ext cx="5057775" cy="1364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在Teams频道插入日程表，成员可实时查看项目里程碑；会议邀请自动同步至手机端，无需手动二次录入。</a:t>
            </a:r>
            <a:endParaRPr lang="en-US" sz="1600" dirty="0"/>
          </a:p>
        </p:txBody>
      </p:sp>
      <p:sp>
        <p:nvSpPr>
          <p:cNvPr id="22" name="Text 12"/>
          <p:cNvSpPr/>
          <p:nvPr/>
        </p:nvSpPr>
        <p:spPr>
          <a:xfrm>
            <a:off x="6499860" y="4598035"/>
            <a:ext cx="5058410" cy="436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跨时区排程</a:t>
            </a:r>
            <a:endParaRPr lang="en-US" sz="1600" dirty="0"/>
          </a:p>
        </p:txBody>
      </p:sp>
      <p:sp>
        <p:nvSpPr>
          <p:cNvPr id="23" name="Text 13"/>
          <p:cNvSpPr/>
          <p:nvPr/>
        </p:nvSpPr>
        <p:spPr>
          <a:xfrm>
            <a:off x="6499860" y="5040630"/>
            <a:ext cx="5057775" cy="1364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勾选“调度助手”即可横向对比与会者空闲时间，系统自动换算时区，一键找到全球团队共同空闲段。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51:24-d2ta935nfo2stf9djf40.png">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1740000">
            <a:off x="9091295" y="1026795"/>
            <a:ext cx="805815" cy="84772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6:51:24-d2ta935nfo2stf9djf40.png">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1740000">
            <a:off x="3148965" y="5500370"/>
            <a:ext cx="425450" cy="44767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6:51:24-d2ta935nfo2stf9djf40.png">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 rot="1740000">
            <a:off x="11146790" y="5626100"/>
            <a:ext cx="425450" cy="447675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>
            <a:off x="791845" y="1572895"/>
            <a:ext cx="3354063" cy="3660775"/>
          </a:xfrm>
          <a:prstGeom prst="roundRect">
            <a:avLst>
              <a:gd name="adj" fmla="val 7194"/>
            </a:avLst>
          </a:prstGeom>
          <a:gradFill rotWithShape="1" flip="none">
            <a:gsLst>
              <a:gs pos="0">
                <a:srgbClr val="7DB6D9"/>
              </a:gs>
              <a:gs pos="33000">
                <a:srgbClr val="4B8BF7">
                  <a:alpha val="0"/>
                </a:srgbClr>
              </a:gs>
              <a:gs pos="100000">
                <a:srgbClr val="0C24C4">
                  <a:alpha val="69000"/>
                </a:srgbClr>
              </a:gs>
            </a:gsLst>
            <a:lin ang="2700000" scaled="1"/>
          </a:gradFill>
          <a:ln/>
        </p:spPr>
      </p:sp>
      <p:sp>
        <p:nvSpPr>
          <p:cNvPr id="6" name="Shape 1"/>
          <p:cNvSpPr/>
          <p:nvPr/>
        </p:nvSpPr>
        <p:spPr>
          <a:xfrm>
            <a:off x="4274185" y="1809750"/>
            <a:ext cx="3388995" cy="3741420"/>
          </a:xfrm>
          <a:prstGeom prst="roundRect">
            <a:avLst>
              <a:gd name="adj" fmla="val 7194"/>
            </a:avLst>
          </a:prstGeom>
          <a:gradFill rotWithShape="1" flip="none">
            <a:gsLst>
              <a:gs pos="0">
                <a:srgbClr val="7DB6D9"/>
              </a:gs>
              <a:gs pos="33000">
                <a:srgbClr val="4B8BF7">
                  <a:alpha val="0"/>
                </a:srgbClr>
              </a:gs>
              <a:gs pos="100000">
                <a:srgbClr val="0C24C4">
                  <a:alpha val="69000"/>
                </a:srgbClr>
              </a:gs>
            </a:gsLst>
            <a:lin ang="2700000" scaled="1"/>
          </a:gradFill>
          <a:ln/>
        </p:spPr>
      </p:sp>
      <p:sp>
        <p:nvSpPr>
          <p:cNvPr id="7" name="Shape 2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8" name="Text 3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Teams团队结构与会议全流程</a:t>
            </a:r>
            <a:endParaRPr lang="en-US" sz="1600" dirty="0"/>
          </a:p>
        </p:txBody>
      </p:sp>
      <p:sp>
        <p:nvSpPr>
          <p:cNvPr id="9" name="Shape 4"/>
          <p:cNvSpPr/>
          <p:nvPr/>
        </p:nvSpPr>
        <p:spPr>
          <a:xfrm>
            <a:off x="7783195" y="2016760"/>
            <a:ext cx="3388995" cy="3741420"/>
          </a:xfrm>
          <a:prstGeom prst="roundRect">
            <a:avLst>
              <a:gd name="adj" fmla="val 7194"/>
            </a:avLst>
          </a:prstGeom>
          <a:gradFill rotWithShape="1" flip="none">
            <a:gsLst>
              <a:gs pos="0">
                <a:srgbClr val="7DB6D9"/>
              </a:gs>
              <a:gs pos="33000">
                <a:srgbClr val="4B8BF7">
                  <a:alpha val="0"/>
                </a:srgbClr>
              </a:gs>
              <a:gs pos="100000">
                <a:srgbClr val="0C24C4">
                  <a:alpha val="69000"/>
                </a:srgbClr>
              </a:gs>
            </a:gsLst>
            <a:lin ang="2700000" scaled="1"/>
          </a:gradFill>
          <a:ln/>
        </p:spPr>
      </p:sp>
      <p:pic>
        <p:nvPicPr>
          <p:cNvPr id="10" name="Image 3" descr="https://kimi-img.moonshot.cn/pub/slides/slides_tmpl/image/25-09-05-16:51:28-d2ta945nfo2stf9djf6g.png">    </p:cNvPr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>
            <a:off x="10052050" y="-999490"/>
            <a:ext cx="3007995" cy="3016250"/>
          </a:xfrm>
          <a:prstGeom prst="rect">
            <a:avLst/>
          </a:prstGeom>
        </p:spPr>
      </p:pic>
      <p:pic>
        <p:nvPicPr>
          <p:cNvPr id="11" name="Image 4" descr="https://kimi-img.moonshot.cn/pub/slides/slides_tmpl/image/25-09-05-16:51:28-d2ta945nfo2stf9djf6g.png">    </p:cNvPr>
          <p:cNvPicPr>
            <a:picLocks noChangeAspect="1"/>
          </p:cNvPicPr>
          <p:nvPr/>
        </p:nvPicPr>
        <p:blipFill>
          <a:blip r:embed="rId6">
            <a:alphaModFix amt="20000"/>
          </a:blip>
          <a:stretch>
            <a:fillRect/>
          </a:stretch>
        </p:blipFill>
        <p:spPr>
          <a:xfrm>
            <a:off x="-1176020" y="5157470"/>
            <a:ext cx="3007995" cy="301625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79677" y="1852486"/>
            <a:ext cx="2824276" cy="8132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三级架构清晰管理</a:t>
            </a:r>
            <a:endParaRPr lang="en-US" sz="1600" dirty="0"/>
          </a:p>
        </p:txBody>
      </p:sp>
      <p:sp>
        <p:nvSpPr>
          <p:cNvPr id="13" name="Text 6"/>
          <p:cNvSpPr/>
          <p:nvPr/>
        </p:nvSpPr>
        <p:spPr>
          <a:xfrm>
            <a:off x="1079677" y="2550841"/>
            <a:ext cx="2823648" cy="24616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“团队-频道-标签”对应公司-项目-子任务，文件、对话、Wiki按频道隔离，新成员加入即可查看历史全部资料。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4587240" y="2195830"/>
            <a:ext cx="2823845" cy="8134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会议前中后闭环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4587240" y="2894274"/>
            <a:ext cx="2823217" cy="2461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会前共享议程与PPT，会中一键录制并自动生成字幕，会后纪要自动存入频道并同步Planner任务，确保决议落地。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8042910" y="2472055"/>
            <a:ext cx="2823845" cy="8134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应用集成中心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8042910" y="3170499"/>
            <a:ext cx="2823217" cy="2461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在频道内直接添加Forms收集反馈、Power BI展示仪表盘，无需跳转浏览器，所有数据留存在同一上下文。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26400" y="3038549"/>
            <a:ext cx="9144000" cy="1200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1526400" y="3038549"/>
            <a:ext cx="9144000" cy="1200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协同与云服务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524000" y="1610475"/>
            <a:ext cx="9144000" cy="1224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524000" y="1610475"/>
            <a:ext cx="9144000" cy="12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7200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2740660"/>
            <a:ext cx="7389495" cy="2708275"/>
          </a:xfrm>
          <a:prstGeom prst="rect">
            <a:avLst/>
          </a:prstGeom>
          <a:gradFill rotWithShape="1" flip="none">
            <a:gsLst>
              <a:gs pos="0">
                <a:srgbClr val="2F5BEE">
                  <a:alpha val="13000"/>
                </a:srgbClr>
              </a:gs>
              <a:gs pos="13000">
                <a:srgbClr val="2F5BEE">
                  <a:alpha val="13000"/>
                </a:srgbClr>
              </a:gs>
              <a:gs pos="57000">
                <a:srgbClr val="2F5BEE">
                  <a:alpha val="0"/>
                </a:srgbClr>
              </a:gs>
              <a:gs pos="100000">
                <a:srgbClr val="2F5BEE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486614" y="400914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7DB6D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86614" y="497888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7DB6D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9050">
            <a:solidFill>
              <a:srgbClr val="7DB6D9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9050">
            <a:solidFill>
              <a:srgbClr val="7DB6D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40410" y="400685"/>
            <a:ext cx="9594215" cy="7200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OneDrive自动保存与外链共享</a:t>
            </a:r>
            <a:endParaRPr lang="en-US" sz="1600" dirty="0"/>
          </a:p>
        </p:txBody>
      </p:sp>
      <p:pic>
        <p:nvPicPr>
          <p:cNvPr id="8" name="Image 0" descr="https://kimi-img.moonshot.cn/pub/slides/slides_tmpl/image/25-09-05-16:52:23-d2ta9htnfo2stf9djfl0.png">    </p:cNvPr>
          <p:cNvPicPr>
            <a:picLocks noChangeAspect="1"/>
          </p:cNvPicPr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5861685" y="0"/>
            <a:ext cx="5677535" cy="685736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959485" y="3197860"/>
            <a:ext cx="5620385" cy="4610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版本零丢失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58850" y="3712845"/>
            <a:ext cx="5389245" cy="1736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启自动保存后，文档每30秒静默写入云端，即使电脑断电，重启后可恢复到最近字符；右键“版本历史”可查看1000+时间点，任意回滚或对比差异，彻底告别“最终版1.0、绝对最终版2.0”混乱。对外共享时，可设定“仅查看+密码+7天到期”组合，链接到期自动失效，既方便客户审阅，又防止资料长期外泄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51:53-d2ta9adnfo2stf9djf90.png">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 flipV="1">
            <a:off x="6492384" y="1991456"/>
            <a:ext cx="1458318" cy="145831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86614" y="498069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7DB6D9"/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486614" y="595043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7DB6D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9050">
            <a:solidFill>
              <a:srgbClr val="00B0F0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9050">
            <a:solidFill>
              <a:srgbClr val="00B0F0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95960" y="5500325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95960" y="5500325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多人协作文档实战流程</a:t>
            </a:r>
            <a:endParaRPr lang="en-US" sz="1600" dirty="0"/>
          </a:p>
        </p:txBody>
      </p:sp>
      <p:pic>
        <p:nvPicPr>
          <p:cNvPr id="9" name="Image 1" descr="https://kimi-img.moonshot.cn/pub/slides/slides_tmpl/image/25-09-05-16:52:31-d2ta9jtnfo2stf9djfl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4100" y="2395855"/>
            <a:ext cx="1889760" cy="188976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65480" y="2592070"/>
            <a:ext cx="4188460" cy="386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年度预算一条龙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675005" y="2978078"/>
            <a:ext cx="3600660" cy="29662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在Teams新建“预算”频道→Excel收集部门数据→Word撰写说明→PowerPoint生成汇报，所有文件保存在同一SharePoint库，权限继承频道设置，新人自动获得访问权。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7950702" y="2592202"/>
            <a:ext cx="4100328" cy="3439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评论@驱动任务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950702" y="2972992"/>
            <a:ext cx="3600660" cy="2768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文档内@同事即可生成Teams待办，对方收到红点提醒，完成后勾选，状态回写到频道Planner，实现“文档即项目”的闭环管理。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26400" y="3038549"/>
            <a:ext cx="9144000" cy="1200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1526400" y="3038549"/>
            <a:ext cx="9144000" cy="1200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学习建议与资源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524000" y="1610475"/>
            <a:ext cx="9144000" cy="1224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524000" y="1610475"/>
            <a:ext cx="9144000" cy="12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7200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52:14-d2ta9flnfo2stf9djff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120" y="1292225"/>
            <a:ext cx="5143500" cy="60839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6:52:18-d2ta9glnfo2stf9djfi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760000">
            <a:off x="6827520" y="-965835"/>
            <a:ext cx="6648450" cy="495300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6:52:14-d2ta9flnfo2stf9djff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2670" y="508000"/>
            <a:ext cx="5143500" cy="608393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6:52:14-d2ta9flnfo2stf9djff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79500"/>
            <a:ext cx="5143500" cy="6083935"/>
          </a:xfrm>
          <a:prstGeom prst="rect">
            <a:avLst/>
          </a:prstGeom>
        </p:spPr>
      </p:pic>
      <p:sp>
        <p:nvSpPr>
          <p:cNvPr id="6" name="Shape 0"/>
          <p:cNvSpPr/>
          <p:nvPr/>
        </p:nvSpPr>
        <p:spPr>
          <a:xfrm>
            <a:off x="4356101" y="3391074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sp>
        <p:nvSpPr>
          <p:cNvPr id="7" name="Shape 1"/>
          <p:cNvSpPr/>
          <p:nvPr/>
        </p:nvSpPr>
        <p:spPr>
          <a:xfrm>
            <a:off x="7924801" y="3391074"/>
            <a:ext cx="0" cy="928914"/>
          </a:xfrm>
          <a:prstGeom prst="line">
            <a:avLst/>
          </a:prstGeom>
          <a:noFill/>
          <a:ln w="19050">
            <a:solidFill>
              <a:srgbClr val="D9D9D9"/>
            </a:solidFill>
            <a:prstDash val="solid"/>
            <a:headEnd type="none"/>
            <a:tailEnd type="none"/>
          </a:ln>
        </p:spPr>
      </p:sp>
      <p:sp>
        <p:nvSpPr>
          <p:cNvPr id="8" name="Shape 2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9" name="Text 3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三步上手路线图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1127760" y="250253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以用代学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1127760" y="3359150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别先啃手册，直接把本周最痛的报表拖进Excel，用快速分析生成图表，立刻体验效率提升，形成正向反馈。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4728210" y="1943100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场景扩展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4728210" y="2799715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将图表保存到OneDrive，邀请同事在线批注，体验自动保存与评论@功能，感受云端协作带来的安全感。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8328025" y="263461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平台整合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8328025" y="3491230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在Teams固定“模板”标签，把常用Excel、PPT模板钉顶，团队新人一键复用，知识库随用随长，降低重复造轮子。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51:39-d2ta96tnfo2stf9djf8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505" y="-3587115"/>
            <a:ext cx="6858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054465" y="2239645"/>
            <a:ext cx="2790190" cy="4148455"/>
          </a:xfrm>
          <a:prstGeom prst="roundRect">
            <a:avLst>
              <a:gd name="adj" fmla="val 7194"/>
            </a:avLst>
          </a:prstGeom>
          <a:gradFill rotWithShape="1" flip="none">
            <a:gsLst>
              <a:gs pos="0">
                <a:srgbClr val="36BFE6">
                  <a:alpha val="46000"/>
                </a:srgbClr>
              </a:gs>
              <a:gs pos="57000">
                <a:srgbClr val="4B8BF7">
                  <a:alpha val="0"/>
                </a:srgbClr>
              </a:gs>
              <a:gs pos="100000">
                <a:srgbClr val="04419E"/>
              </a:gs>
            </a:gsLst>
            <a:lin ang="2700000" scaled="1"/>
          </a:gradFill>
          <a:ln/>
        </p:spPr>
      </p:sp>
      <p:pic>
        <p:nvPicPr>
          <p:cNvPr id="4" name="Image 1" descr="https://kimi-img.moonshot.cn/pub/slides/slides_tmpl/image/25-09-05-16:52:19-d2ta9gtnfo2stf9djfi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860" y="1829435"/>
            <a:ext cx="972185" cy="9144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6184900" y="1880870"/>
            <a:ext cx="2790190" cy="4148455"/>
          </a:xfrm>
          <a:prstGeom prst="roundRect">
            <a:avLst>
              <a:gd name="adj" fmla="val 7194"/>
            </a:avLst>
          </a:prstGeom>
          <a:gradFill rotWithShape="1" flip="none">
            <a:gsLst>
              <a:gs pos="0">
                <a:srgbClr val="36BFE6">
                  <a:alpha val="46000"/>
                </a:srgbClr>
              </a:gs>
              <a:gs pos="57000">
                <a:srgbClr val="4B8BF7">
                  <a:alpha val="0"/>
                </a:srgbClr>
              </a:gs>
              <a:gs pos="100000">
                <a:srgbClr val="04419E"/>
              </a:gs>
            </a:gsLst>
            <a:lin ang="2700000" scaled="1"/>
          </a:gradFill>
          <a:ln/>
        </p:spPr>
      </p:sp>
      <p:pic>
        <p:nvPicPr>
          <p:cNvPr id="6" name="Image 2" descr="https://kimi-img.moonshot.cn/pub/slides/slides_tmpl/image/25-09-05-16:52:19-d2ta9gtnfo2stf9djfi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295" y="1470660"/>
            <a:ext cx="972185" cy="914400"/>
          </a:xfrm>
          <a:prstGeom prst="rect">
            <a:avLst/>
          </a:prstGeom>
        </p:spPr>
      </p:pic>
      <p:sp>
        <p:nvSpPr>
          <p:cNvPr id="7" name="Shape 2"/>
          <p:cNvSpPr/>
          <p:nvPr/>
        </p:nvSpPr>
        <p:spPr>
          <a:xfrm>
            <a:off x="3326130" y="2172335"/>
            <a:ext cx="2790190" cy="4148455"/>
          </a:xfrm>
          <a:prstGeom prst="roundRect">
            <a:avLst>
              <a:gd name="adj" fmla="val 7194"/>
            </a:avLst>
          </a:prstGeom>
          <a:gradFill rotWithShape="1" flip="none">
            <a:gsLst>
              <a:gs pos="0">
                <a:srgbClr val="36BFE6">
                  <a:alpha val="46000"/>
                </a:srgbClr>
              </a:gs>
              <a:gs pos="57000">
                <a:srgbClr val="4B8BF7">
                  <a:alpha val="0"/>
                </a:srgbClr>
              </a:gs>
              <a:gs pos="100000">
                <a:srgbClr val="04419E"/>
              </a:gs>
            </a:gsLst>
            <a:lin ang="2700000" scaled="1"/>
          </a:gradFill>
          <a:ln/>
        </p:spPr>
      </p:sp>
      <p:pic>
        <p:nvPicPr>
          <p:cNvPr id="8" name="Image 3" descr="https://kimi-img.moonshot.cn/pub/slides/slides_tmpl/image/25-09-05-16:52:19-d2ta9gtnfo2stf9djfi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4525" y="1762125"/>
            <a:ext cx="972185" cy="914400"/>
          </a:xfrm>
          <a:prstGeom prst="rect">
            <a:avLst/>
          </a:prstGeom>
        </p:spPr>
      </p:pic>
      <p:sp>
        <p:nvSpPr>
          <p:cNvPr id="9" name="Shape 3"/>
          <p:cNvSpPr/>
          <p:nvPr/>
        </p:nvSpPr>
        <p:spPr>
          <a:xfrm>
            <a:off x="443865" y="1741170"/>
            <a:ext cx="2790190" cy="4148455"/>
          </a:xfrm>
          <a:prstGeom prst="roundRect">
            <a:avLst>
              <a:gd name="adj" fmla="val 7194"/>
            </a:avLst>
          </a:prstGeom>
          <a:gradFill rotWithShape="1" flip="none">
            <a:gsLst>
              <a:gs pos="0">
                <a:srgbClr val="36BFE6">
                  <a:alpha val="46000"/>
                </a:srgbClr>
              </a:gs>
              <a:gs pos="57000">
                <a:srgbClr val="4B8BF7">
                  <a:alpha val="0"/>
                </a:srgbClr>
              </a:gs>
              <a:gs pos="100000">
                <a:srgbClr val="04419E"/>
              </a:gs>
            </a:gsLst>
            <a:lin ang="2700000" scaled="1"/>
          </a:gradFill>
          <a:ln/>
        </p:spPr>
      </p:sp>
      <p:pic>
        <p:nvPicPr>
          <p:cNvPr id="10" name="Image 4" descr="https://kimi-img.moonshot.cn/pub/slides/slides_tmpl/image/25-09-05-16:52:19-d2ta9gtnfo2stf9djfig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260" y="1330960"/>
            <a:ext cx="972185" cy="914400"/>
          </a:xfrm>
          <a:prstGeom prst="rect">
            <a:avLst/>
          </a:prstGeom>
        </p:spPr>
      </p:pic>
      <p:sp>
        <p:nvSpPr>
          <p:cNvPr id="11" name="Shape 4"/>
          <p:cNvSpPr/>
          <p:nvPr/>
        </p:nvSpPr>
        <p:spPr>
          <a:xfrm>
            <a:off x="372949" y="498069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4B8BF7"/>
            </a:solidFill>
            <a:prstDash val="solid"/>
          </a:ln>
        </p:spPr>
      </p:sp>
      <p:sp>
        <p:nvSpPr>
          <p:cNvPr id="12" name="Shape 5"/>
          <p:cNvSpPr/>
          <p:nvPr/>
        </p:nvSpPr>
        <p:spPr>
          <a:xfrm>
            <a:off x="372949" y="595043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4B8BF7"/>
            </a:solidFill>
            <a:prstDash val="solid"/>
          </a:ln>
        </p:spPr>
      </p:sp>
      <p:sp>
        <p:nvSpPr>
          <p:cNvPr id="13" name="Shape 6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7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官方与社区资源导航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443865" y="157289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582295" y="2166620"/>
            <a:ext cx="2477135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Microsoft Learn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611505" y="2829560"/>
            <a:ext cx="2461895" cy="3034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免费模块化课程，每节10分钟含在线实验，完成后可生成数字徽章，一键分享到LinkedIn，为简历加分。</a:t>
            </a:r>
            <a:endParaRPr lang="en-US" sz="1600" dirty="0"/>
          </a:p>
        </p:txBody>
      </p:sp>
      <p:sp>
        <p:nvSpPr>
          <p:cNvPr id="18" name="Text 11"/>
          <p:cNvSpPr/>
          <p:nvPr/>
        </p:nvSpPr>
        <p:spPr>
          <a:xfrm>
            <a:off x="3326130" y="2004060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2"/>
          <p:cNvSpPr/>
          <p:nvPr/>
        </p:nvSpPr>
        <p:spPr>
          <a:xfrm>
            <a:off x="3442970" y="2607945"/>
            <a:ext cx="2515235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MOS认证考试</a:t>
            </a:r>
            <a:endParaRPr lang="en-US" sz="1600" dirty="0"/>
          </a:p>
        </p:txBody>
      </p:sp>
      <p:sp>
        <p:nvSpPr>
          <p:cNvPr id="20" name="Text 13"/>
          <p:cNvSpPr/>
          <p:nvPr/>
        </p:nvSpPr>
        <p:spPr>
          <a:xfrm>
            <a:off x="3510280" y="3270885"/>
            <a:ext cx="2461895" cy="3034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官方认证证明精通Office，全球认可；报名即送官方模拟题，通过率超80%，投资一次，终身有效。</a:t>
            </a:r>
            <a:endParaRPr lang="en-US" sz="1600" dirty="0"/>
          </a:p>
        </p:txBody>
      </p:sp>
      <p:sp>
        <p:nvSpPr>
          <p:cNvPr id="21" name="Text 14"/>
          <p:cNvSpPr/>
          <p:nvPr/>
        </p:nvSpPr>
        <p:spPr>
          <a:xfrm>
            <a:off x="6184900" y="1712595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15"/>
          <p:cNvSpPr/>
          <p:nvPr/>
        </p:nvSpPr>
        <p:spPr>
          <a:xfrm>
            <a:off x="6323330" y="2267585"/>
            <a:ext cx="2515235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B站UP主推荐</a:t>
            </a:r>
            <a:endParaRPr lang="en-US" sz="1600" dirty="0"/>
          </a:p>
        </p:txBody>
      </p:sp>
      <p:sp>
        <p:nvSpPr>
          <p:cNvPr id="23" name="Text 16"/>
          <p:cNvSpPr/>
          <p:nvPr/>
        </p:nvSpPr>
        <p:spPr>
          <a:xfrm>
            <a:off x="6360160" y="2921000"/>
            <a:ext cx="2461895" cy="3034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搜索“Office小白到高手”系列，视频短平快，每集3分钟演示一个技巧，适合碎片时间跟练。</a:t>
            </a:r>
            <a:endParaRPr lang="en-US" sz="1600" dirty="0"/>
          </a:p>
        </p:txBody>
      </p:sp>
      <p:sp>
        <p:nvSpPr>
          <p:cNvPr id="24" name="Text 17"/>
          <p:cNvSpPr/>
          <p:nvPr/>
        </p:nvSpPr>
        <p:spPr>
          <a:xfrm>
            <a:off x="9054465" y="2071370"/>
            <a:ext cx="688975" cy="53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5" name="Text 18"/>
          <p:cNvSpPr/>
          <p:nvPr/>
        </p:nvSpPr>
        <p:spPr>
          <a:xfrm>
            <a:off x="9164320" y="2656840"/>
            <a:ext cx="2515235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 PnP库</a:t>
            </a: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9231630" y="3319780"/>
            <a:ext cx="2461895" cy="2985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开源脚本与模板集中营，可下载批量更名、自动备份OneDrive等现成脚本，直接复用，节省重复开发时间。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48895" y="2502535"/>
            <a:ext cx="12308205" cy="2510155"/>
          </a:xfrm>
          <a:prstGeom prst="rect">
            <a:avLst/>
          </a:prstGeom>
          <a:gradFill rotWithShape="1" flip="none">
            <a:gsLst>
              <a:gs pos="0">
                <a:srgbClr val="2F5BEE">
                  <a:alpha val="21000"/>
                </a:srgbClr>
              </a:gs>
              <a:gs pos="13000">
                <a:srgbClr val="2F5BEE">
                  <a:alpha val="21000"/>
                </a:srgbClr>
              </a:gs>
              <a:gs pos="57000">
                <a:srgbClr val="00B0F0">
                  <a:alpha val="42000"/>
                </a:srgbClr>
              </a:gs>
              <a:gs pos="100000">
                <a:srgbClr val="00B0F0">
                  <a:alpha val="42000"/>
                </a:srgbClr>
              </a:gs>
            </a:gsLst>
            <a:lin ang="0" scaled="1"/>
          </a:gradFill>
          <a:ln w="19050">
            <a:solidFill>
              <a:srgbClr val="F3F7FA">
                <a:alpha val="36078"/>
              </a:srgbClr>
            </a:solidFill>
            <a:prstDash val="solid"/>
          </a:ln>
          <a:effectLst>
            <a:outerShdw sx="100000" sy="100000" kx="0" ky="0" algn="bl" rotWithShape="0" blurRad="101600" dist="50800" dir="2700000">
              <a:srgbClr val="000000">
                <a:alpha val="43137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366599" y="439649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7DB6D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366599" y="536623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7DB6D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9050">
            <a:solidFill>
              <a:srgbClr val="7DB6D9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9050">
            <a:solidFill>
              <a:srgbClr val="7DB6D9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695960" y="437470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695960" y="437470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总结与行动号召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13765" y="2967355"/>
            <a:ext cx="8115300" cy="461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立即行动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3765" y="3543300"/>
            <a:ext cx="8115300" cy="1469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今天就把一份重复性最高的报表搬到Excel，用动态数组函数让它自动更新；下周三前在Teams频道分享成果，邀请同事点评。记住：学—用—分享，只有把功能融入真实工作流，Office 365才会从成本变成资产，让个人与组织同步提效，现在就开始！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52:20-d2ta9h5nfo2stf9djfk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" y="4646930"/>
            <a:ext cx="4334510" cy="55499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57275" y="2113697"/>
            <a:ext cx="7420946" cy="118037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057275" y="2113697"/>
            <a:ext cx="7420946" cy="1180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057275" y="3371400"/>
            <a:ext cx="7420946" cy="619622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57275" y="3371400"/>
            <a:ext cx="7420946" cy="6196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158637" y="846900"/>
            <a:ext cx="2880000" cy="504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158637" y="846900"/>
            <a:ext cx="2880000" cy="50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B0F0">
                    <a:alpha val="5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汇报日期：2025/01/07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318657" y="4675315"/>
            <a:ext cx="2880000" cy="504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318657" y="4675315"/>
            <a:ext cx="2880000" cy="50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汇报人：赖慧盈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68680" y="565150"/>
            <a:ext cx="1738630" cy="10902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868680" y="565150"/>
            <a:ext cx="1738630" cy="1090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60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64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738939" y="777607"/>
            <a:ext cx="4628517" cy="655662"/>
          </a:xfrm>
          <a:custGeom>
            <a:avLst/>
            <a:gdLst/>
            <a:ahLst/>
            <a:cxnLst/>
            <a:rect l="l" t="t" r="r" b="b"/>
            <a:pathLst>
              <a:path w="4628517" h="655662">
                <a:moveTo>
                  <a:pt x="865138" y="117053"/>
                </a:moveTo>
                <a:cubicBezTo>
                  <a:pt x="812205" y="117053"/>
                  <a:pt x="770527" y="136698"/>
                  <a:pt x="740104" y="175989"/>
                </a:cubicBezTo>
                <a:cubicBezTo>
                  <a:pt x="709681" y="215280"/>
                  <a:pt x="694469" y="266166"/>
                  <a:pt x="694469" y="328649"/>
                </a:cubicBezTo>
                <a:cubicBezTo>
                  <a:pt x="694469" y="390314"/>
                  <a:pt x="709340" y="440723"/>
                  <a:pt x="739080" y="479877"/>
                </a:cubicBezTo>
                <a:cubicBezTo>
                  <a:pt x="768821" y="519032"/>
                  <a:pt x="809613" y="538609"/>
                  <a:pt x="861454" y="538609"/>
                </a:cubicBezTo>
                <a:cubicBezTo>
                  <a:pt x="914388" y="538609"/>
                  <a:pt x="955588" y="519850"/>
                  <a:pt x="985056" y="482333"/>
                </a:cubicBezTo>
                <a:cubicBezTo>
                  <a:pt x="1014524" y="444816"/>
                  <a:pt x="1029258" y="394407"/>
                  <a:pt x="1029258" y="331105"/>
                </a:cubicBezTo>
                <a:cubicBezTo>
                  <a:pt x="1029258" y="265075"/>
                  <a:pt x="1014933" y="212892"/>
                  <a:pt x="986284" y="174557"/>
                </a:cubicBezTo>
                <a:cubicBezTo>
                  <a:pt x="957634" y="136221"/>
                  <a:pt x="917253" y="117053"/>
                  <a:pt x="865138" y="117053"/>
                </a:cubicBezTo>
                <a:close/>
                <a:moveTo>
                  <a:pt x="3647480" y="10641"/>
                </a:moveTo>
                <a:lnTo>
                  <a:pt x="4144342" y="10641"/>
                </a:lnTo>
                <a:lnTo>
                  <a:pt x="4144342" y="121146"/>
                </a:lnTo>
                <a:lnTo>
                  <a:pt x="3963442" y="121146"/>
                </a:lnTo>
                <a:lnTo>
                  <a:pt x="3963442" y="644612"/>
                </a:lnTo>
                <a:lnTo>
                  <a:pt x="3827971" y="644612"/>
                </a:lnTo>
                <a:lnTo>
                  <a:pt x="3827971" y="121146"/>
                </a:lnTo>
                <a:lnTo>
                  <a:pt x="3647480" y="121146"/>
                </a:lnTo>
                <a:close/>
                <a:moveTo>
                  <a:pt x="2992450" y="10641"/>
                </a:moveTo>
                <a:lnTo>
                  <a:pt x="3139790" y="10641"/>
                </a:lnTo>
                <a:lnTo>
                  <a:pt x="3398453" y="409277"/>
                </a:lnTo>
                <a:cubicBezTo>
                  <a:pt x="3415643" y="435744"/>
                  <a:pt x="3426147" y="452524"/>
                  <a:pt x="3429968" y="459618"/>
                </a:cubicBezTo>
                <a:lnTo>
                  <a:pt x="3432014" y="459618"/>
                </a:lnTo>
                <a:cubicBezTo>
                  <a:pt x="3429285" y="444338"/>
                  <a:pt x="3427921" y="415143"/>
                  <a:pt x="3427921" y="372033"/>
                </a:cubicBezTo>
                <a:lnTo>
                  <a:pt x="3427921" y="10641"/>
                </a:lnTo>
                <a:lnTo>
                  <a:pt x="3556025" y="10641"/>
                </a:lnTo>
                <a:lnTo>
                  <a:pt x="3556025" y="644612"/>
                </a:lnTo>
                <a:lnTo>
                  <a:pt x="3417689" y="644612"/>
                </a:lnTo>
                <a:lnTo>
                  <a:pt x="3149203" y="234516"/>
                </a:lnTo>
                <a:cubicBezTo>
                  <a:pt x="3135288" y="213233"/>
                  <a:pt x="3125192" y="196044"/>
                  <a:pt x="3118916" y="182947"/>
                </a:cubicBezTo>
                <a:lnTo>
                  <a:pt x="3116870" y="182947"/>
                </a:lnTo>
                <a:cubicBezTo>
                  <a:pt x="3119326" y="204775"/>
                  <a:pt x="3120554" y="238472"/>
                  <a:pt x="3120554" y="284038"/>
                </a:cubicBezTo>
                <a:lnTo>
                  <a:pt x="3120554" y="644612"/>
                </a:lnTo>
                <a:lnTo>
                  <a:pt x="2992450" y="644612"/>
                </a:lnTo>
                <a:close/>
                <a:moveTo>
                  <a:pt x="2516200" y="10641"/>
                </a:moveTo>
                <a:lnTo>
                  <a:pt x="2876773" y="10641"/>
                </a:lnTo>
                <a:lnTo>
                  <a:pt x="2876773" y="121146"/>
                </a:lnTo>
                <a:lnTo>
                  <a:pt x="2651261" y="121146"/>
                </a:lnTo>
                <a:lnTo>
                  <a:pt x="2651261" y="270532"/>
                </a:lnTo>
                <a:lnTo>
                  <a:pt x="2860811" y="270532"/>
                </a:lnTo>
                <a:lnTo>
                  <a:pt x="2860811" y="380628"/>
                </a:lnTo>
                <a:lnTo>
                  <a:pt x="2651261" y="380628"/>
                </a:lnTo>
                <a:lnTo>
                  <a:pt x="2651261" y="534107"/>
                </a:lnTo>
                <a:lnTo>
                  <a:pt x="2891507" y="534107"/>
                </a:lnTo>
                <a:lnTo>
                  <a:pt x="2891507" y="644612"/>
                </a:lnTo>
                <a:lnTo>
                  <a:pt x="2516200" y="644612"/>
                </a:lnTo>
                <a:close/>
                <a:moveTo>
                  <a:pt x="1932980" y="10641"/>
                </a:moveTo>
                <a:lnTo>
                  <a:pt x="2429842" y="10641"/>
                </a:lnTo>
                <a:lnTo>
                  <a:pt x="2429842" y="121146"/>
                </a:lnTo>
                <a:lnTo>
                  <a:pt x="2248942" y="121146"/>
                </a:lnTo>
                <a:lnTo>
                  <a:pt x="2248942" y="644612"/>
                </a:lnTo>
                <a:lnTo>
                  <a:pt x="2113471" y="644612"/>
                </a:lnTo>
                <a:lnTo>
                  <a:pt x="2113471" y="121146"/>
                </a:lnTo>
                <a:lnTo>
                  <a:pt x="1932980" y="121146"/>
                </a:lnTo>
                <a:close/>
                <a:moveTo>
                  <a:pt x="1277950" y="10641"/>
                </a:moveTo>
                <a:lnTo>
                  <a:pt x="1425290" y="10641"/>
                </a:lnTo>
                <a:lnTo>
                  <a:pt x="1683953" y="409277"/>
                </a:lnTo>
                <a:cubicBezTo>
                  <a:pt x="1701143" y="435744"/>
                  <a:pt x="1711647" y="452524"/>
                  <a:pt x="1715467" y="459618"/>
                </a:cubicBezTo>
                <a:lnTo>
                  <a:pt x="1717514" y="459618"/>
                </a:lnTo>
                <a:cubicBezTo>
                  <a:pt x="1714785" y="444338"/>
                  <a:pt x="1713421" y="415143"/>
                  <a:pt x="1713421" y="372033"/>
                </a:cubicBezTo>
                <a:lnTo>
                  <a:pt x="1713421" y="10641"/>
                </a:lnTo>
                <a:lnTo>
                  <a:pt x="1841525" y="10641"/>
                </a:lnTo>
                <a:lnTo>
                  <a:pt x="1841525" y="644612"/>
                </a:lnTo>
                <a:lnTo>
                  <a:pt x="1703189" y="644612"/>
                </a:lnTo>
                <a:lnTo>
                  <a:pt x="1434703" y="234516"/>
                </a:lnTo>
                <a:cubicBezTo>
                  <a:pt x="1420788" y="213233"/>
                  <a:pt x="1410692" y="196044"/>
                  <a:pt x="1404417" y="182947"/>
                </a:cubicBezTo>
                <a:lnTo>
                  <a:pt x="1402370" y="182947"/>
                </a:lnTo>
                <a:cubicBezTo>
                  <a:pt x="1404826" y="204775"/>
                  <a:pt x="1406054" y="238472"/>
                  <a:pt x="1406054" y="284038"/>
                </a:cubicBezTo>
                <a:lnTo>
                  <a:pt x="1406054" y="644612"/>
                </a:lnTo>
                <a:lnTo>
                  <a:pt x="1277950" y="644612"/>
                </a:lnTo>
                <a:close/>
                <a:moveTo>
                  <a:pt x="4444752" y="0"/>
                </a:moveTo>
                <a:cubicBezTo>
                  <a:pt x="4506689" y="0"/>
                  <a:pt x="4558667" y="8049"/>
                  <a:pt x="4600687" y="24147"/>
                </a:cubicBezTo>
                <a:lnTo>
                  <a:pt x="4600687" y="151023"/>
                </a:lnTo>
                <a:cubicBezTo>
                  <a:pt x="4558122" y="122101"/>
                  <a:pt x="4508326" y="107640"/>
                  <a:pt x="4451300" y="107640"/>
                </a:cubicBezTo>
                <a:cubicBezTo>
                  <a:pt x="4418013" y="107640"/>
                  <a:pt x="4391410" y="113711"/>
                  <a:pt x="4371491" y="125852"/>
                </a:cubicBezTo>
                <a:cubicBezTo>
                  <a:pt x="4351573" y="137994"/>
                  <a:pt x="4341614" y="154297"/>
                  <a:pt x="4341614" y="174761"/>
                </a:cubicBezTo>
                <a:cubicBezTo>
                  <a:pt x="4341614" y="191132"/>
                  <a:pt x="4348435" y="206207"/>
                  <a:pt x="4362078" y="219986"/>
                </a:cubicBezTo>
                <a:cubicBezTo>
                  <a:pt x="4375720" y="233765"/>
                  <a:pt x="4409418" y="252387"/>
                  <a:pt x="4463169" y="275853"/>
                </a:cubicBezTo>
                <a:cubicBezTo>
                  <a:pt x="4526198" y="302865"/>
                  <a:pt x="4569513" y="331378"/>
                  <a:pt x="4593115" y="361392"/>
                </a:cubicBezTo>
                <a:cubicBezTo>
                  <a:pt x="4616717" y="391405"/>
                  <a:pt x="4628517" y="427149"/>
                  <a:pt x="4628517" y="468622"/>
                </a:cubicBezTo>
                <a:cubicBezTo>
                  <a:pt x="4628517" y="529468"/>
                  <a:pt x="4606962" y="575853"/>
                  <a:pt x="4563852" y="607777"/>
                </a:cubicBezTo>
                <a:cubicBezTo>
                  <a:pt x="4520741" y="639700"/>
                  <a:pt x="4459486" y="655662"/>
                  <a:pt x="4380086" y="655662"/>
                </a:cubicBezTo>
                <a:cubicBezTo>
                  <a:pt x="4307508" y="655662"/>
                  <a:pt x="4248026" y="643929"/>
                  <a:pt x="4201641" y="620464"/>
                </a:cubicBezTo>
                <a:lnTo>
                  <a:pt x="4201641" y="484993"/>
                </a:lnTo>
                <a:cubicBezTo>
                  <a:pt x="4252665" y="527285"/>
                  <a:pt x="4310645" y="548431"/>
                  <a:pt x="4375584" y="548431"/>
                </a:cubicBezTo>
                <a:cubicBezTo>
                  <a:pt x="4412419" y="548431"/>
                  <a:pt x="4440114" y="542088"/>
                  <a:pt x="4458667" y="529400"/>
                </a:cubicBezTo>
                <a:cubicBezTo>
                  <a:pt x="4477221" y="516712"/>
                  <a:pt x="4486498" y="500410"/>
                  <a:pt x="4486498" y="480491"/>
                </a:cubicBezTo>
                <a:cubicBezTo>
                  <a:pt x="4486498" y="463302"/>
                  <a:pt x="4479131" y="447067"/>
                  <a:pt x="4464397" y="431787"/>
                </a:cubicBezTo>
                <a:cubicBezTo>
                  <a:pt x="4449663" y="416508"/>
                  <a:pt x="4410782" y="395771"/>
                  <a:pt x="4347753" y="369577"/>
                </a:cubicBezTo>
                <a:cubicBezTo>
                  <a:pt x="4248708" y="327558"/>
                  <a:pt x="4199186" y="266439"/>
                  <a:pt x="4199186" y="186221"/>
                </a:cubicBezTo>
                <a:cubicBezTo>
                  <a:pt x="4199186" y="127285"/>
                  <a:pt x="4221627" y="81514"/>
                  <a:pt x="4266512" y="48908"/>
                </a:cubicBezTo>
                <a:cubicBezTo>
                  <a:pt x="4311396" y="16303"/>
                  <a:pt x="4370809" y="0"/>
                  <a:pt x="4444752" y="0"/>
                </a:cubicBezTo>
                <a:close/>
                <a:moveTo>
                  <a:pt x="869231" y="0"/>
                </a:moveTo>
                <a:cubicBezTo>
                  <a:pt x="959817" y="0"/>
                  <a:pt x="1032737" y="30150"/>
                  <a:pt x="1087989" y="90450"/>
                </a:cubicBezTo>
                <a:cubicBezTo>
                  <a:pt x="1143242" y="150750"/>
                  <a:pt x="1170868" y="228240"/>
                  <a:pt x="1170868" y="322920"/>
                </a:cubicBezTo>
                <a:cubicBezTo>
                  <a:pt x="1170868" y="421692"/>
                  <a:pt x="1142150" y="501842"/>
                  <a:pt x="1084715" y="563370"/>
                </a:cubicBezTo>
                <a:cubicBezTo>
                  <a:pt x="1027280" y="624898"/>
                  <a:pt x="952041" y="655662"/>
                  <a:pt x="858999" y="655662"/>
                </a:cubicBezTo>
                <a:cubicBezTo>
                  <a:pt x="768139" y="655662"/>
                  <a:pt x="694333" y="625853"/>
                  <a:pt x="637580" y="566235"/>
                </a:cubicBezTo>
                <a:cubicBezTo>
                  <a:pt x="580827" y="506617"/>
                  <a:pt x="552450" y="429877"/>
                  <a:pt x="552450" y="336016"/>
                </a:cubicBezTo>
                <a:cubicBezTo>
                  <a:pt x="552450" y="236698"/>
                  <a:pt x="581440" y="155866"/>
                  <a:pt x="639421" y="93520"/>
                </a:cubicBezTo>
                <a:cubicBezTo>
                  <a:pt x="697402" y="31173"/>
                  <a:pt x="774005" y="0"/>
                  <a:pt x="869231" y="0"/>
                </a:cubicBezTo>
                <a:close/>
                <a:moveTo>
                  <a:pt x="336426" y="0"/>
                </a:moveTo>
                <a:cubicBezTo>
                  <a:pt x="398363" y="0"/>
                  <a:pt x="450205" y="8049"/>
                  <a:pt x="491951" y="24147"/>
                </a:cubicBezTo>
                <a:lnTo>
                  <a:pt x="491951" y="154707"/>
                </a:lnTo>
                <a:cubicBezTo>
                  <a:pt x="449114" y="129604"/>
                  <a:pt x="400546" y="117053"/>
                  <a:pt x="346249" y="117053"/>
                </a:cubicBezTo>
                <a:cubicBezTo>
                  <a:pt x="284311" y="117053"/>
                  <a:pt x="234789" y="136835"/>
                  <a:pt x="197681" y="176398"/>
                </a:cubicBezTo>
                <a:cubicBezTo>
                  <a:pt x="160573" y="215962"/>
                  <a:pt x="142019" y="267667"/>
                  <a:pt x="142019" y="331514"/>
                </a:cubicBezTo>
                <a:cubicBezTo>
                  <a:pt x="142019" y="393725"/>
                  <a:pt x="159618" y="443793"/>
                  <a:pt x="194816" y="481719"/>
                </a:cubicBezTo>
                <a:cubicBezTo>
                  <a:pt x="230014" y="519646"/>
                  <a:pt x="277626" y="538609"/>
                  <a:pt x="337654" y="538609"/>
                </a:cubicBezTo>
                <a:cubicBezTo>
                  <a:pt x="394134" y="538609"/>
                  <a:pt x="445567" y="524966"/>
                  <a:pt x="491951" y="497681"/>
                </a:cubicBezTo>
                <a:lnTo>
                  <a:pt x="491951" y="621692"/>
                </a:lnTo>
                <a:cubicBezTo>
                  <a:pt x="445839" y="644339"/>
                  <a:pt x="385676" y="655662"/>
                  <a:pt x="311460" y="655662"/>
                </a:cubicBezTo>
                <a:cubicBezTo>
                  <a:pt x="215962" y="655662"/>
                  <a:pt x="140177" y="627081"/>
                  <a:pt x="84106" y="569918"/>
                </a:cubicBezTo>
                <a:cubicBezTo>
                  <a:pt x="28035" y="512756"/>
                  <a:pt x="0" y="436562"/>
                  <a:pt x="0" y="341337"/>
                </a:cubicBezTo>
                <a:cubicBezTo>
                  <a:pt x="0" y="241201"/>
                  <a:pt x="31310" y="159277"/>
                  <a:pt x="93929" y="95566"/>
                </a:cubicBezTo>
                <a:cubicBezTo>
                  <a:pt x="156549" y="31855"/>
                  <a:pt x="237381" y="0"/>
                  <a:pt x="336426" y="0"/>
                </a:cubicBezTo>
                <a:close/>
              </a:path>
            </a:pathLst>
          </a:custGeom>
          <a:solidFill>
            <a:srgbClr val="7DB6D9">
              <a:alpha val="10196"/>
            </a:srgbClr>
          </a:solidFill>
          <a:ln w="19050">
            <a:solidFill>
              <a:srgbClr val="F3F7FA">
                <a:alpha val="14902"/>
              </a:srgbClr>
            </a:solidFill>
            <a:prstDash val="solid"/>
          </a:ln>
        </p:spPr>
      </p:sp>
      <p:pic>
        <p:nvPicPr>
          <p:cNvPr id="5" name="Image 0" descr="https://kimi-img.moonshot.cn/pub/slides/slides_tmpl/image/25-09-05-16:51:23-d2ta92tnfo2stf9djf3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" y="1520190"/>
            <a:ext cx="2663825" cy="5245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22096" y="2645636"/>
            <a:ext cx="884017" cy="783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600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105025" y="2773045"/>
            <a:ext cx="4100830" cy="6559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Office 365 概览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361708" y="2645636"/>
            <a:ext cx="884017" cy="783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600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329170" y="2773045"/>
            <a:ext cx="4100830" cy="6559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核心应用深度解析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22096" y="4249685"/>
            <a:ext cx="884017" cy="783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600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105025" y="4312285"/>
            <a:ext cx="4100830" cy="6559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协同与云服务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361708" y="4249685"/>
            <a:ext cx="884017" cy="783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600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329170" y="4312285"/>
            <a:ext cx="4100830" cy="6559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学习建议与资源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26400" y="3038549"/>
            <a:ext cx="9144000" cy="1200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1526400" y="3038549"/>
            <a:ext cx="9144000" cy="1200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Office 365 概览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524000" y="1610475"/>
            <a:ext cx="9144000" cy="1224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524000" y="1610475"/>
            <a:ext cx="9144000" cy="12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7200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2564765"/>
            <a:ext cx="12192000" cy="4293235"/>
          </a:xfrm>
          <a:prstGeom prst="rect">
            <a:avLst/>
          </a:prstGeom>
          <a:gradFill rotWithShape="1" flip="none">
            <a:gsLst>
              <a:gs pos="0">
                <a:srgbClr val="0D0D0D"/>
              </a:gs>
              <a:gs pos="44000">
                <a:srgbClr val="0D0D0D"/>
              </a:gs>
              <a:gs pos="70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16920000" scaled="1"/>
          </a:gradFill>
          <a:ln/>
        </p:spPr>
      </p:sp>
      <p:pic>
        <p:nvPicPr>
          <p:cNvPr id="3" name="Image 0" descr="https://kimi-img.moonshot.cn/pub/slides/slides_tmpl/image/25-09-05-16:52:03-d2ta9ctnfo2stf9djfbg.png">    </p:cNvPr>
          <p:cNvPicPr>
            <a:picLocks noChangeAspect="1"/>
          </p:cNvPicPr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>
            <a:off x="304800" y="1825625"/>
            <a:ext cx="11582400" cy="462470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Office 365云端协作新范式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21055" y="2287905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云端协作定义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95655" y="2704465"/>
            <a:ext cx="4998085" cy="1598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Office 365以订阅形式提供，所有文档默认云端存储，支持多人实时同屏编辑，打破邮件附件往返，实现“零版本冲突”协作。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457950" y="4302760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与离线Office差异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457950" y="4719320"/>
            <a:ext cx="4998085" cy="1598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对比一次性买断版，365持续推送新函数、新动画、AI设计器，无需额外付费即可立即使用最新能力，降低迭代成本。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52:20-d2ta9h5nfo2stf9djfj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8780" y="-5142865"/>
            <a:ext cx="13035915" cy="811466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订阅模式与价值收益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5-16:52:03-d2ta9ctnfo2stf9djfc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160" y="1360170"/>
            <a:ext cx="1517650" cy="1517650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5-16:52:03-d2ta9ctnfo2stf9djfc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7175" y="1882140"/>
            <a:ext cx="1517650" cy="151765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9-05-16:52:06-d2ta9dlnfo2stf9djfdg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2250" y="1454150"/>
            <a:ext cx="1517650" cy="1517650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866775" y="277304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多版本权益对比</a:t>
            </a:r>
            <a:endParaRPr lang="en-US" sz="1600" dirty="0"/>
          </a:p>
        </p:txBody>
      </p:sp>
      <p:sp>
        <p:nvSpPr>
          <p:cNvPr id="9" name="Text 3"/>
          <p:cNvSpPr/>
          <p:nvPr/>
        </p:nvSpPr>
        <p:spPr>
          <a:xfrm>
            <a:off x="866775" y="3543935"/>
            <a:ext cx="2853055" cy="271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个人版含1TB OneDrive与全套桌面应用；家庭版可6人共享；商业版额外提供Teams、Intune与数据丢失防护，满足不同规模需求。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4655820" y="319087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年度成本换算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4655820" y="3961765"/>
            <a:ext cx="2853055" cy="271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以家庭版398元/年为例，6人各享1TB网盘与Office，折算每人每天仅0.18元，远低于单独购买网盘加软件的费用。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8444865" y="275272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持续更新价值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8444865" y="3523615"/>
            <a:ext cx="2853055" cy="2718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订阅期内每月推送新功能，如Excel的14个新数组函数、PowerPoint Cameo，用户无需再为版本升级付费，一次订阅终身最新。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26400" y="3038549"/>
            <a:ext cx="9144000" cy="120007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1526400" y="3038549"/>
            <a:ext cx="9144000" cy="1200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核心应用深度解析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524000" y="1610475"/>
            <a:ext cx="9144000" cy="1224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524000" y="1610475"/>
            <a:ext cx="9144000" cy="12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7200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Word在线共编与智能模板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3500000">
            <a:off x="6644640" y="1647825"/>
            <a:ext cx="358140" cy="358140"/>
          </a:xfrm>
          <a:prstGeom prst="rtTriangle">
            <a:avLst/>
          </a:prstGeom>
          <a:gradFill rotWithShape="1" flip="none">
            <a:gsLst>
              <a:gs pos="0">
                <a:srgbClr val="4B8BF7"/>
              </a:gs>
              <a:gs pos="100000">
                <a:srgbClr val="36BFE6">
                  <a:alpha val="0"/>
                </a:srgbClr>
              </a:gs>
            </a:gsLst>
            <a:lin ang="17400000" scaled="1"/>
          </a:gradFill>
          <a:ln/>
        </p:spPr>
      </p:sp>
      <p:sp>
        <p:nvSpPr>
          <p:cNvPr id="5" name="Shape 3"/>
          <p:cNvSpPr/>
          <p:nvPr/>
        </p:nvSpPr>
        <p:spPr>
          <a:xfrm rot="13500000">
            <a:off x="6644640" y="4054475"/>
            <a:ext cx="358140" cy="358140"/>
          </a:xfrm>
          <a:prstGeom prst="rtTriangle">
            <a:avLst/>
          </a:prstGeom>
          <a:gradFill rotWithShape="1" flip="none">
            <a:gsLst>
              <a:gs pos="0">
                <a:srgbClr val="4B8BF7"/>
              </a:gs>
              <a:gs pos="100000">
                <a:srgbClr val="36BFE6">
                  <a:alpha val="0"/>
                </a:srgbClr>
              </a:gs>
            </a:gsLst>
            <a:lin ang="17400000" scaled="1"/>
          </a:gradFill>
          <a:ln/>
        </p:spPr>
      </p:sp>
      <p:sp>
        <p:nvSpPr>
          <p:cNvPr id="6" name="Shape 4"/>
          <p:cNvSpPr/>
          <p:nvPr/>
        </p:nvSpPr>
        <p:spPr>
          <a:xfrm rot="13500000">
            <a:off x="791845" y="1647825"/>
            <a:ext cx="358140" cy="358140"/>
          </a:xfrm>
          <a:prstGeom prst="rtTriangle">
            <a:avLst/>
          </a:prstGeom>
          <a:gradFill rotWithShape="1" flip="none">
            <a:gsLst>
              <a:gs pos="0">
                <a:srgbClr val="4B8BF7"/>
              </a:gs>
              <a:gs pos="100000">
                <a:srgbClr val="36BFE6">
                  <a:alpha val="0"/>
                </a:srgbClr>
              </a:gs>
            </a:gsLst>
            <a:lin ang="17400000" scaled="1"/>
          </a:gradFill>
          <a:ln/>
        </p:spPr>
      </p:sp>
      <p:sp>
        <p:nvSpPr>
          <p:cNvPr id="7" name="Shape 5"/>
          <p:cNvSpPr/>
          <p:nvPr/>
        </p:nvSpPr>
        <p:spPr>
          <a:xfrm rot="13500000">
            <a:off x="791845" y="4054475"/>
            <a:ext cx="358140" cy="358140"/>
          </a:xfrm>
          <a:prstGeom prst="rtTriangle">
            <a:avLst/>
          </a:prstGeom>
          <a:gradFill rotWithShape="1" flip="none">
            <a:gsLst>
              <a:gs pos="0">
                <a:srgbClr val="4B8BF7"/>
              </a:gs>
              <a:gs pos="100000">
                <a:srgbClr val="36BFE6">
                  <a:alpha val="0"/>
                </a:srgbClr>
              </a:gs>
            </a:gsLst>
            <a:lin ang="174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379855" y="1638935"/>
            <a:ext cx="3771900" cy="349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多人实时编辑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01420" y="2143125"/>
            <a:ext cx="4496435" cy="1709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开启“共享”后，团队可同时在同一份标书内批注、修订，光标颜色区分人员，更改记录自动云端合并，无需手动整合。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79855" y="4046220"/>
            <a:ext cx="3771900" cy="349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语音输入转文字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01420" y="4550410"/>
            <a:ext cx="4496435" cy="180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在移动端点击麦克风，普通话语音秒变文字，准确率超95%，适合会议途中快速记录灵感，后续直接桌面端排版。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233920" y="1638935"/>
            <a:ext cx="3771900" cy="349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设计器一键排版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77075" y="2143125"/>
            <a:ext cx="4496435" cy="1709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输入大纲后，设计器自动推荐封面、目录、图表页，套用即得专业样式，节省80%手动调格式时间。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33920" y="4046220"/>
            <a:ext cx="3771900" cy="349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智能模板库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077075" y="4550410"/>
            <a:ext cx="4496435" cy="180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内置简历、合同、会议纪要等上千模板，支持公司LOGO批量替换，统一品牌视觉，新人也能十分钟输出合规文档。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95960" y="1067390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695960" y="1067390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Excel快速分析与动态数组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05-16:51:28-d2ta945nfo2stf9djf6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6705" y="0"/>
            <a:ext cx="877316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985510" y="2298700"/>
            <a:ext cx="5276215" cy="461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一键洞察数据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838440" y="2900680"/>
            <a:ext cx="3336290" cy="2785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中任意表，按Ctrl+Q调出“快速分析”，即可一键生成条件格式、迷你图、汇总透视，告别手动插入图表；配合动态数组函数UNIQUE+SORT+FILTER，三秒提取不重复名单并自动溢出到相邻单元格，无需向下填充公式，报表随源数据增减实时扩展，显著提升分析效率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50595" y="1788160"/>
            <a:ext cx="4953000" cy="4300855"/>
          </a:xfrm>
          <a:prstGeom prst="roundRect">
            <a:avLst>
              <a:gd name="adj" fmla="val 7194"/>
            </a:avLst>
          </a:prstGeom>
          <a:gradFill rotWithShape="1" flip="none">
            <a:gsLst>
              <a:gs pos="0">
                <a:srgbClr val="4B8BF7">
                  <a:alpha val="38000"/>
                </a:srgbClr>
              </a:gs>
              <a:gs pos="46000">
                <a:srgbClr val="7DB6D9">
                  <a:alpha val="7000"/>
                </a:srgbClr>
              </a:gs>
              <a:gs pos="100000">
                <a:srgbClr val="7DB6D9">
                  <a:alpha val="7000"/>
                </a:srgbClr>
              </a:gs>
            </a:gsLst>
            <a:lin ang="5400000" scaled="1"/>
          </a:gradFill>
          <a:ln/>
        </p:spPr>
      </p:sp>
      <p:pic>
        <p:nvPicPr>
          <p:cNvPr id="3" name="Image 0" descr="https://kimi-img.moonshot.cn/pub/slides/slides_tmpl/image/25-09-05-16:52:00-d2ta9c5nfo2stf9djfa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535" y="1650365"/>
            <a:ext cx="2134235" cy="21316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353810" y="1788160"/>
            <a:ext cx="4953000" cy="4300855"/>
          </a:xfrm>
          <a:prstGeom prst="roundRect">
            <a:avLst>
              <a:gd name="adj" fmla="val 7194"/>
            </a:avLst>
          </a:prstGeom>
          <a:gradFill rotWithShape="1" flip="none">
            <a:gsLst>
              <a:gs pos="0">
                <a:srgbClr val="4B8BF7">
                  <a:alpha val="38000"/>
                </a:srgbClr>
              </a:gs>
              <a:gs pos="46000">
                <a:srgbClr val="7DB6D9">
                  <a:alpha val="7000"/>
                </a:srgbClr>
              </a:gs>
              <a:gs pos="100000">
                <a:srgbClr val="7DB6D9">
                  <a:alpha val="7000"/>
                </a:srgbClr>
              </a:gs>
            </a:gsLst>
            <a:lin ang="5400000" scaled="1"/>
          </a:gradFill>
          <a:ln/>
        </p:spPr>
      </p:sp>
      <p:sp>
        <p:nvSpPr>
          <p:cNvPr id="5" name="Shape 2"/>
          <p:cNvSpPr/>
          <p:nvPr/>
        </p:nvSpPr>
        <p:spPr>
          <a:xfrm>
            <a:off x="486614" y="400914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7DB6D9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486614" y="497888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2700">
            <a:solidFill>
              <a:srgbClr val="7DB6D9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9050">
            <a:solidFill>
              <a:srgbClr val="7DB6D9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gradFill rotWithShape="1" flip="none">
            <a:gsLst>
              <a:gs pos="0">
                <a:srgbClr val="ADE1F9"/>
              </a:gs>
              <a:gs pos="100000">
                <a:srgbClr val="FFF2EC"/>
              </a:gs>
            </a:gsLst>
            <a:lin ang="17400000" scaled="1"/>
          </a:gradFill>
          <a:ln w="19050">
            <a:solidFill>
              <a:srgbClr val="7DB6D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0410" y="622255"/>
            <a:ext cx="10800000" cy="720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40410" y="622255"/>
            <a:ext cx="10800000" cy="72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200" dirty="0">
                <a:gradFill rotWithShape="0" flip="none">
                  <a:gsLst>
                    <a:gs pos="0">
                      <a:srgbClr val="ADE1F9"/>
                    </a:gs>
                    <a:gs pos="100000">
                      <a:srgbClr val="FFF2EC"/>
                    </a:gs>
                  </a:gsLst>
                  <a:lin ang="174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PowerPoint设计灵感与平滑动画</a:t>
            </a:r>
            <a:endParaRPr lang="en-US" sz="1600" dirty="0"/>
          </a:p>
        </p:txBody>
      </p:sp>
      <p:pic>
        <p:nvPicPr>
          <p:cNvPr id="11" name="Image 1" descr="https://kimi-img.moonshot.cn/pub/slides/slides_tmpl/image/25-09-05-16:52:00-d2ta9c5nfo2stf9djfa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370" y="1655445"/>
            <a:ext cx="2134235" cy="213169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2882265" y="2402205"/>
            <a:ext cx="878205" cy="692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905510" y="3678555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设计灵感自动排版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1363345" y="4100830"/>
            <a:ext cx="4083050" cy="2120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输入标题与三点内容后，设计灵感即刻给出十余种图文混排方案，一键即可套用统一配色，保持品牌一致性。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8420100" y="2407285"/>
            <a:ext cx="878205" cy="692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6353810" y="3678555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B0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平滑切换动画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6811645" y="4100830"/>
            <a:ext cx="4083050" cy="2120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复制幻灯片并调整对象位置、大小，应用“平滑”后自动生成补间动画，演示逻辑递进过程，视觉流畅度媲美专业视频。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 365核心应用与高效技巧指南</dc:title>
  <dc:subject>Office 365核心应用与高效技巧指南</dc:subject>
  <dc:creator>Kimi</dc:creator>
  <cp:lastModifiedBy>Kimi</cp:lastModifiedBy>
  <cp:revision>1</cp:revision>
  <dcterms:created xsi:type="dcterms:W3CDTF">2026-01-07T01:48:20Z</dcterms:created>
  <dcterms:modified xsi:type="dcterms:W3CDTF">2026-01-07T01:48:20Z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{"Label":"Office 365核心应用与高效技巧指南","ContentProducer":"001191110108MACG2KBH8F10000","ProduceID":"19b961df-8a32-8e61-8000-000004c43fb5","ReservedCode1":"","ContentPropagator":"001191110108MACG2KBH8F20000","PropagateID":"19b961df-8a32-8e61-8000-000004c43fb5","ReservedCode2":""}</vt:lpwstr>
  </property>
</Properties>
</file>